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8"/>
  </p:notesMasterIdLst>
  <p:sldIdLst>
    <p:sldId id="284" r:id="rId2"/>
    <p:sldId id="476" r:id="rId3"/>
    <p:sldId id="555" r:id="rId4"/>
    <p:sldId id="561" r:id="rId5"/>
    <p:sldId id="615" r:id="rId6"/>
    <p:sldId id="567" r:id="rId7"/>
    <p:sldId id="616" r:id="rId8"/>
    <p:sldId id="617" r:id="rId9"/>
    <p:sldId id="618" r:id="rId10"/>
    <p:sldId id="619" r:id="rId11"/>
    <p:sldId id="620" r:id="rId12"/>
    <p:sldId id="621" r:id="rId13"/>
    <p:sldId id="578" r:id="rId14"/>
    <p:sldId id="622" r:id="rId15"/>
    <p:sldId id="623" r:id="rId16"/>
    <p:sldId id="624" r:id="rId17"/>
    <p:sldId id="625" r:id="rId18"/>
    <p:sldId id="626" r:id="rId19"/>
    <p:sldId id="627" r:id="rId20"/>
    <p:sldId id="628" r:id="rId21"/>
    <p:sldId id="629" r:id="rId22"/>
    <p:sldId id="588" r:id="rId23"/>
    <p:sldId id="630" r:id="rId24"/>
    <p:sldId id="631" r:id="rId25"/>
    <p:sldId id="632" r:id="rId26"/>
    <p:sldId id="633" r:id="rId27"/>
    <p:sldId id="634" r:id="rId28"/>
    <p:sldId id="635" r:id="rId29"/>
    <p:sldId id="560" r:id="rId30"/>
    <p:sldId id="559" r:id="rId31"/>
    <p:sldId id="605" r:id="rId32"/>
    <p:sldId id="614" r:id="rId33"/>
    <p:sldId id="613" r:id="rId34"/>
    <p:sldId id="612" r:id="rId35"/>
    <p:sldId id="611" r:id="rId36"/>
    <p:sldId id="610" r:id="rId37"/>
    <p:sldId id="609" r:id="rId38"/>
    <p:sldId id="608" r:id="rId39"/>
    <p:sldId id="606" r:id="rId40"/>
    <p:sldId id="607" r:id="rId41"/>
    <p:sldId id="594" r:id="rId42"/>
    <p:sldId id="597" r:id="rId43"/>
    <p:sldId id="596" r:id="rId44"/>
    <p:sldId id="598" r:id="rId45"/>
    <p:sldId id="599" r:id="rId46"/>
    <p:sldId id="60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476"/>
            <p14:sldId id="555"/>
            <p14:sldId id="561"/>
            <p14:sldId id="615"/>
            <p14:sldId id="567"/>
            <p14:sldId id="616"/>
            <p14:sldId id="617"/>
            <p14:sldId id="618"/>
            <p14:sldId id="619"/>
            <p14:sldId id="620"/>
            <p14:sldId id="621"/>
            <p14:sldId id="578"/>
            <p14:sldId id="622"/>
            <p14:sldId id="623"/>
            <p14:sldId id="624"/>
            <p14:sldId id="625"/>
            <p14:sldId id="626"/>
            <p14:sldId id="627"/>
            <p14:sldId id="628"/>
            <p14:sldId id="629"/>
            <p14:sldId id="588"/>
            <p14:sldId id="630"/>
            <p14:sldId id="631"/>
            <p14:sldId id="632"/>
            <p14:sldId id="633"/>
            <p14:sldId id="634"/>
            <p14:sldId id="635"/>
            <p14:sldId id="560"/>
            <p14:sldId id="559"/>
            <p14:sldId id="605"/>
            <p14:sldId id="614"/>
            <p14:sldId id="613"/>
            <p14:sldId id="612"/>
            <p14:sldId id="611"/>
            <p14:sldId id="610"/>
            <p14:sldId id="609"/>
            <p14:sldId id="608"/>
            <p14:sldId id="606"/>
            <p14:sldId id="607"/>
            <p14:sldId id="594"/>
            <p14:sldId id="597"/>
            <p14:sldId id="596"/>
            <p14:sldId id="598"/>
            <p14:sldId id="599"/>
            <p14:sldId id="600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33CC"/>
    <a:srgbClr val="4F81BD"/>
    <a:srgbClr val="7099CA"/>
    <a:srgbClr val="535353"/>
    <a:srgbClr val="F4F7FB"/>
    <a:srgbClr val="355E8F"/>
    <a:srgbClr val="2A4A70"/>
    <a:srgbClr val="4072A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0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7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3/9/20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4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52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10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98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09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4784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37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9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39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185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002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348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062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308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847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198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216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571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120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03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13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249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07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81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823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414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021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471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909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56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93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376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213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033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907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79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634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2930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12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69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2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71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3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03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7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7.pn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9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7.png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9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7.png"/><Relationship Id="rId1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2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2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2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19" Type="http://schemas.openxmlformats.org/officeDocument/2006/relationships/image" Target="../media/image26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190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2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19" Type="http://schemas.openxmlformats.org/officeDocument/2006/relationships/image" Target="../media/image26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190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2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19" Type="http://schemas.openxmlformats.org/officeDocument/2006/relationships/image" Target="../media/image26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190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2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19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5.png"/><Relationship Id="rId3" Type="http://schemas.openxmlformats.org/officeDocument/2006/relationships/image" Target="../media/image1.png"/><Relationship Id="rId21" Type="http://schemas.openxmlformats.org/officeDocument/2006/relationships/image" Target="../media/image30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190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2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19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6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00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90.png"/><Relationship Id="rId20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19" Type="http://schemas.openxmlformats.org/officeDocument/2006/relationships/image" Target="../media/image270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60.png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00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190.png"/><Relationship Id="rId20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19" Type="http://schemas.openxmlformats.org/officeDocument/2006/relationships/image" Target="../media/image270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60.png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00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190.png"/><Relationship Id="rId20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19" Type="http://schemas.openxmlformats.org/officeDocument/2006/relationships/image" Target="../media/image270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60.png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00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190.png"/><Relationship Id="rId20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80.png"/><Relationship Id="rId10" Type="http://schemas.openxmlformats.org/officeDocument/2006/relationships/image" Target="../media/image8.png"/><Relationship Id="rId19" Type="http://schemas.openxmlformats.org/officeDocument/2006/relationships/image" Target="../media/image270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Relationship Id="rId22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60.png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00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190.png"/><Relationship Id="rId20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80.png"/><Relationship Id="rId23" Type="http://schemas.openxmlformats.org/officeDocument/2006/relationships/image" Target="../media/image33.png"/><Relationship Id="rId10" Type="http://schemas.openxmlformats.org/officeDocument/2006/relationships/image" Target="../media/image8.png"/><Relationship Id="rId19" Type="http://schemas.openxmlformats.org/officeDocument/2006/relationships/image" Target="../media/image270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Relationship Id="rId22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60.png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00.png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190.png"/><Relationship Id="rId20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80.png"/><Relationship Id="rId23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270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Relationship Id="rId22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18" Type="http://schemas.openxmlformats.org/officeDocument/2006/relationships/image" Target="../media/image260.png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00.png"/><Relationship Id="rId2" Type="http://schemas.openxmlformats.org/officeDocument/2006/relationships/notesSlide" Target="../notesSlides/notesSlide28.xml"/><Relationship Id="rId16" Type="http://schemas.openxmlformats.org/officeDocument/2006/relationships/image" Target="../media/image190.png"/><Relationship Id="rId20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24" Type="http://schemas.openxmlformats.org/officeDocument/2006/relationships/image" Target="../media/image35.png"/><Relationship Id="rId5" Type="http://schemas.openxmlformats.org/officeDocument/2006/relationships/image" Target="../media/image14.png"/><Relationship Id="rId15" Type="http://schemas.openxmlformats.org/officeDocument/2006/relationships/image" Target="../media/image180.png"/><Relationship Id="rId23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270.png"/><Relationship Id="rId4" Type="http://schemas.openxmlformats.org/officeDocument/2006/relationships/image" Target="../media/image22.png"/><Relationship Id="rId9" Type="http://schemas.openxmlformats.org/officeDocument/2006/relationships/image" Target="../media/image7.png"/><Relationship Id="rId14" Type="http://schemas.openxmlformats.org/officeDocument/2006/relationships/image" Target="../media/image170.png"/><Relationship Id="rId22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0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0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0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0.png"/><Relationship Id="rId9" Type="http://schemas.openxmlformats.org/officeDocument/2006/relationships/image" Target="../media/image40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0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0.png"/><Relationship Id="rId9" Type="http://schemas.openxmlformats.org/officeDocument/2006/relationships/image" Target="../media/image4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0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0.png"/><Relationship Id="rId9" Type="http://schemas.openxmlformats.org/officeDocument/2006/relationships/image" Target="../media/image40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0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0.png"/><Relationship Id="rId9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0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0.png"/><Relationship Id="rId9" Type="http://schemas.openxmlformats.org/officeDocument/2006/relationships/image" Target="../media/image4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7.png"/><Relationship Id="rId4" Type="http://schemas.openxmlformats.org/officeDocument/2006/relationships/image" Target="../media/image450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50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40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50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40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5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7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7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7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7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7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3 – </a:t>
            </a:r>
            <a:r>
              <a:rPr lang="en-US" sz="2800">
                <a:latin typeface="Bold sand ms"/>
                <a:cs typeface="Calibri Light" panose="020F0302020204030204" pitchFamily="34" charset="0"/>
              </a:rPr>
              <a:t>Section 2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1199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Percent of Interest Due (with Balloon Payment)</a:t>
            </a:r>
            <a:endParaRPr lang="mk-MK" sz="32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1439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1439047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271" r="-127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15865" y="4419600"/>
                <a:ext cx="12239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=0.05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865" y="4419600"/>
                <a:ext cx="1223989" cy="246221"/>
              </a:xfrm>
              <a:prstGeom prst="rect">
                <a:avLst/>
              </a:prstGeom>
              <a:blipFill rotWithShape="0">
                <a:blip r:embed="rId16"/>
                <a:stretch>
                  <a:fillRect l="-3500" r="-15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017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15865" y="4419600"/>
                <a:ext cx="12239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=0.05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865" y="4419600"/>
                <a:ext cx="1223989" cy="246221"/>
              </a:xfrm>
              <a:prstGeom prst="rect">
                <a:avLst/>
              </a:prstGeom>
              <a:blipFill rotWithShape="0">
                <a:blip r:embed="rId15"/>
                <a:stretch>
                  <a:fillRect l="-3500" r="-15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894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15865" y="4419600"/>
                <a:ext cx="12239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=0.05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865" y="4419600"/>
                <a:ext cx="1223989" cy="246221"/>
              </a:xfrm>
              <a:prstGeom prst="rect">
                <a:avLst/>
              </a:prstGeom>
              <a:blipFill rotWithShape="0">
                <a:blip r:embed="rId15"/>
                <a:stretch>
                  <a:fillRect l="-3500" r="-15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6523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3683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0501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266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343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09800" y="5559623"/>
                <a:ext cx="1439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1439047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695" r="-1271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550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09800" y="5559623"/>
                <a:ext cx="1439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1439047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695" r="-1271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87465" y="4419600"/>
                <a:ext cx="9131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465" y="4419600"/>
                <a:ext cx="913135" cy="246221"/>
              </a:xfrm>
              <a:prstGeom prst="rect">
                <a:avLst/>
              </a:prstGeom>
              <a:blipFill rotWithShape="0">
                <a:blip r:embed="rId20"/>
                <a:stretch>
                  <a:fillRect l="-5333" r="-1333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654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09800" y="5559623"/>
                <a:ext cx="1439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1439047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695" r="-1271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87465" y="4419600"/>
                <a:ext cx="12239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=0.05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465" y="4419600"/>
                <a:ext cx="1223989" cy="246221"/>
              </a:xfrm>
              <a:prstGeom prst="rect">
                <a:avLst/>
              </a:prstGeom>
              <a:blipFill rotWithShape="0">
                <a:blip r:embed="rId20"/>
                <a:stretch>
                  <a:fillRect l="-3500" r="-15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3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59686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87465" y="4419600"/>
                <a:ext cx="12239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=0.05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465" y="4419600"/>
                <a:ext cx="1223989" cy="246221"/>
              </a:xfrm>
              <a:prstGeom prst="rect">
                <a:avLst/>
              </a:prstGeom>
              <a:blipFill rotWithShape="0">
                <a:blip r:embed="rId19"/>
                <a:stretch>
                  <a:fillRect l="-3500" r="-15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(0.05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1111" t="-1961" r="-388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8753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8" y="2971800"/>
                <a:ext cx="1250663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87465" y="4419600"/>
                <a:ext cx="12239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=0.05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465" y="4419600"/>
                <a:ext cx="1223989" cy="246221"/>
              </a:xfrm>
              <a:prstGeom prst="rect">
                <a:avLst/>
              </a:prstGeom>
              <a:blipFill rotWithShape="0">
                <a:blip r:embed="rId19"/>
                <a:stretch>
                  <a:fillRect l="-3500" r="-15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(0.05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1111" t="-1961" r="-388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blipFill rotWithShape="0">
                <a:blip r:embed="rId21"/>
                <a:stretch>
                  <a:fillRect l="-1107" r="-110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489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(0.05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111" t="-1961" r="-388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107" r="-110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2273" r="-1705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693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(0.05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111" t="-1961" r="-388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107" r="-110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2273" r="-1705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(0.99)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blipFill rotWithShape="0">
                <a:blip r:embed="rId21"/>
                <a:stretch>
                  <a:fillRect l="-1299" t="-1961" r="-216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343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(0.05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111" t="-1961" r="-388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107" r="-110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2273" r="-1705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(0.99)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blipFill rotWithShape="0">
                <a:blip r:embed="rId21"/>
                <a:stretch>
                  <a:fillRect l="-1299" t="-1961" r="-216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170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(0.05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111" t="-1961" r="-388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107" r="-110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2273" r="-1705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(0.99)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blipFill rotWithShape="0">
                <a:blip r:embed="rId21"/>
                <a:stretch>
                  <a:fillRect l="-1299" t="-1961" r="-216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5940623"/>
                <a:ext cx="1378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⋮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940623"/>
                <a:ext cx="137858" cy="307777"/>
              </a:xfrm>
              <a:prstGeom prst="rect">
                <a:avLst/>
              </a:prstGeom>
              <a:blipFill rotWithShape="0">
                <a:blip r:embed="rId22"/>
                <a:stretch>
                  <a:fillRect l="-40909" r="-4090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927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(0.05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111" t="-1961" r="-388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107" r="-110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2273" r="-1705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(0.99)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blipFill rotWithShape="0">
                <a:blip r:embed="rId21"/>
                <a:stretch>
                  <a:fillRect l="-1299" t="-1961" r="-216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5940623"/>
                <a:ext cx="1378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⋮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940623"/>
                <a:ext cx="137858" cy="307777"/>
              </a:xfrm>
              <a:prstGeom prst="rect">
                <a:avLst/>
              </a:prstGeom>
              <a:blipFill rotWithShape="0">
                <a:blip r:embed="rId22"/>
                <a:stretch>
                  <a:fillRect l="-40909" r="-4090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00400" y="6321623"/>
                <a:ext cx="17452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(0.99)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6321623"/>
                <a:ext cx="1745221" cy="307777"/>
              </a:xfrm>
              <a:prstGeom prst="rect">
                <a:avLst/>
              </a:prstGeom>
              <a:blipFill rotWithShape="0">
                <a:blip r:embed="rId23"/>
                <a:stretch>
                  <a:fillRect l="-2797" t="-1961" r="-104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915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(0.05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111" t="-1961" r="-388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107" r="-110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2273" r="-1705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(0.99)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blipFill rotWithShape="0">
                <a:blip r:embed="rId21"/>
                <a:stretch>
                  <a:fillRect l="-1299" t="-1961" r="-216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5940623"/>
                <a:ext cx="1378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⋮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940623"/>
                <a:ext cx="137858" cy="307777"/>
              </a:xfrm>
              <a:prstGeom prst="rect">
                <a:avLst/>
              </a:prstGeom>
              <a:blipFill rotWithShape="0">
                <a:blip r:embed="rId22"/>
                <a:stretch>
                  <a:fillRect l="-40909" r="-4090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200400" y="6321623"/>
                <a:ext cx="24536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(0.99)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6321623"/>
                <a:ext cx="2453685" cy="307777"/>
              </a:xfrm>
              <a:prstGeom prst="rect">
                <a:avLst/>
              </a:prstGeom>
              <a:blipFill rotWithShape="0">
                <a:blip r:embed="rId23"/>
                <a:stretch>
                  <a:fillRect l="-1737" t="-1961" r="-1737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429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−0.2(0.05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22117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6" t="-4000" r="-385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6192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99" r="-1099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05400"/>
                <a:ext cx="107888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260" r="-169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59623"/>
                <a:ext cx="149707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3673" r="-122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(0.05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559623"/>
                <a:ext cx="2199833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111" t="-1961" r="-388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−0.01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62600"/>
                <a:ext cx="1650003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107" r="-110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=0.99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59623"/>
                <a:ext cx="1072922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2273" r="-1705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(0.99)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922" y="5559623"/>
                <a:ext cx="1410130" cy="307777"/>
              </a:xfrm>
              <a:prstGeom prst="rect">
                <a:avLst/>
              </a:prstGeom>
              <a:blipFill rotWithShape="0">
                <a:blip r:embed="rId21"/>
                <a:stretch>
                  <a:fillRect l="-1299" t="-1961" r="-216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5940623"/>
                <a:ext cx="1378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⋮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940623"/>
                <a:ext cx="137858" cy="307777"/>
              </a:xfrm>
              <a:prstGeom prst="rect">
                <a:avLst/>
              </a:prstGeom>
              <a:blipFill rotWithShape="0">
                <a:blip r:embed="rId22"/>
                <a:stretch>
                  <a:fillRect l="-40909" r="-4090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200400" y="6321623"/>
                <a:ext cx="24536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(0.99)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6321623"/>
                <a:ext cx="2453685" cy="307777"/>
              </a:xfrm>
              <a:prstGeom prst="rect">
                <a:avLst/>
              </a:prstGeom>
              <a:blipFill rotWithShape="0">
                <a:blip r:embed="rId23"/>
                <a:stretch>
                  <a:fillRect l="-1737" t="-1961" r="-1737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647257" y="6324600"/>
                <a:ext cx="15155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182703.45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257" y="6324600"/>
                <a:ext cx="1515543" cy="307777"/>
              </a:xfrm>
              <a:prstGeom prst="rect">
                <a:avLst/>
              </a:prstGeom>
              <a:blipFill rotWithShape="0">
                <a:blip r:embed="rId24"/>
                <a:stretch>
                  <a:fillRect l="-1205" r="-401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309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32550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4" y="3364992"/>
                <a:ext cx="124649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4" y="3364992"/>
                <a:ext cx="124649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8" y="3364468"/>
                <a:ext cx="1257139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8" y="3364468"/>
                <a:ext cx="1257139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8" y="3364468"/>
                <a:ext cx="124752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8" y="3364468"/>
                <a:ext cx="124752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798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433791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65505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225" r="-4225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4992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225" r="-4225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036" r="-358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2450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225" r="-4225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036" r="-358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4020" r="-4020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357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225" r="-4225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036" r="-358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4020" r="-4020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198000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14" r="-281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36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225" r="-4225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036" r="-358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4020" r="-4020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198000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14" r="-281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90800" y="4264223"/>
                <a:ext cx="1165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9900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264223"/>
                <a:ext cx="116564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4188" r="-471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403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225" r="-4225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036" r="-358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4020" r="-4020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198000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14" r="-281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90800" y="4264223"/>
                <a:ext cx="1165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9900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264223"/>
                <a:ext cx="116564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4188" r="-471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91000" y="4264223"/>
                <a:ext cx="13628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11880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64223"/>
                <a:ext cx="136280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036" r="-358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77154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225" r="-4225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036" r="-358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4020" r="-4020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198000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14" r="-281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90800" y="4264223"/>
                <a:ext cx="1165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9900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264223"/>
                <a:ext cx="116564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4188" r="-471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91000" y="4264223"/>
                <a:ext cx="13628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11880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64223"/>
                <a:ext cx="136280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036" r="-358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67400" y="4264223"/>
                <a:ext cx="12139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1980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264223"/>
                <a:ext cx="1213987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523" r="-40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4001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225" r="-4225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036" r="-358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4020" r="-4020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198000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14" r="-281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90800" y="4264223"/>
                <a:ext cx="1165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9900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264223"/>
                <a:ext cx="116564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4188" r="-471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91000" y="4264223"/>
                <a:ext cx="13628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11880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64223"/>
                <a:ext cx="136280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036" r="-358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67400" y="4264223"/>
                <a:ext cx="12139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1980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264223"/>
                <a:ext cx="1213987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523" r="-40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38200" y="4797623"/>
                <a:ext cx="15252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196020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97623"/>
                <a:ext cx="1525226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301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4" y="3364992"/>
                <a:ext cx="124649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4" y="3364992"/>
                <a:ext cx="124649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8" y="3364468"/>
                <a:ext cx="1257139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8" y="3364468"/>
                <a:ext cx="1257139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8" y="3364468"/>
                <a:ext cx="124752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8" y="3364468"/>
                <a:ext cx="124752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8988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0823"/>
                <a:ext cx="152522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575" y="3733800"/>
                <a:ext cx="130234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225" r="-4225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56" y="3733800"/>
                <a:ext cx="135684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036" r="-3587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2000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289" y="3733800"/>
                <a:ext cx="120802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4020" r="-4020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198000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64223"/>
                <a:ext cx="151926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14" r="-281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90800" y="4264223"/>
                <a:ext cx="1165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9900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264223"/>
                <a:ext cx="116564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4188" r="-471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91000" y="4264223"/>
                <a:ext cx="13628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11880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64223"/>
                <a:ext cx="136280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036" r="-358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67400" y="4264223"/>
                <a:ext cx="12139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1980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264223"/>
                <a:ext cx="1213987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523" r="-40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38200" y="4797623"/>
                <a:ext cx="15252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196020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97623"/>
                <a:ext cx="1525226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600" r="-2800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590800" y="4797623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797623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667" r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3177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182703.45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961" r="-296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7630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182703.45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961" r="-296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09563" y="4453128"/>
                <a:ext cx="1268744" cy="3749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563" y="4453128"/>
                <a:ext cx="1268744" cy="374911"/>
              </a:xfrm>
              <a:prstGeom prst="rect">
                <a:avLst/>
              </a:prstGeom>
              <a:blipFill rotWithShape="0">
                <a:blip r:embed="rId5"/>
                <a:stretch>
                  <a:fillRect l="-4306" t="-4918" r="-2871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5923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182703.45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961" r="-296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67901" y="4492823"/>
                <a:ext cx="13420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901" y="4492823"/>
                <a:ext cx="1342099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961" r="-6364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09563" y="4453128"/>
                <a:ext cx="1268744" cy="3749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563" y="4453128"/>
                <a:ext cx="1268744" cy="374911"/>
              </a:xfrm>
              <a:prstGeom prst="rect">
                <a:avLst/>
              </a:prstGeom>
              <a:blipFill rotWithShape="0">
                <a:blip r:embed="rId6"/>
                <a:stretch>
                  <a:fillRect l="-4306" t="-4918" r="-2871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6934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182703.45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961" r="-296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67901" y="4492823"/>
                <a:ext cx="13420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901" y="4492823"/>
                <a:ext cx="1342099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961" r="-6364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11760" y="4492823"/>
                <a:ext cx="22080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182703.45(1.05)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760" y="4492823"/>
                <a:ext cx="220804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26" t="-1961" r="-358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09563" y="4453128"/>
                <a:ext cx="1268744" cy="3749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563" y="4453128"/>
                <a:ext cx="1268744" cy="374911"/>
              </a:xfrm>
              <a:prstGeom prst="rect">
                <a:avLst/>
              </a:prstGeom>
              <a:blipFill rotWithShape="0">
                <a:blip r:embed="rId7"/>
                <a:stretch>
                  <a:fillRect l="-4306" t="-4918" r="-2871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144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balloon payment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182703.45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961" r="-296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67901" y="4492823"/>
                <a:ext cx="13420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901" y="4492823"/>
                <a:ext cx="1342099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961" r="-6364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11760" y="4492823"/>
                <a:ext cx="22080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182703.45(1.05)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760" y="4492823"/>
                <a:ext cx="220804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26" t="-1961" r="-358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28257" y="4495800"/>
                <a:ext cx="15155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191838.62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257" y="4495800"/>
                <a:ext cx="151554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606" r="-3614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09563" y="4453128"/>
                <a:ext cx="1268744" cy="3749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563" y="4453128"/>
                <a:ext cx="1268744" cy="374911"/>
              </a:xfrm>
              <a:prstGeom prst="rect">
                <a:avLst/>
              </a:prstGeom>
              <a:blipFill rotWithShape="0">
                <a:blip r:embed="rId8"/>
                <a:stretch>
                  <a:fillRect l="-4306" t="-4918" r="-2871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3639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𝐁𝐚𝐥𝐥𝐨𝐨𝐧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</a:t>
            </a:r>
            <a:r>
              <a:rPr lang="en-US" sz="2200" strike="sngStrike" dirty="0">
                <a:latin typeface="Bold sand ms"/>
              </a:rPr>
              <a:t>Determine the outstanding balance immediately after the 9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payment.</a:t>
            </a:r>
            <a:r>
              <a:rPr lang="en-US" sz="2200" dirty="0">
                <a:latin typeface="Bold sand ms"/>
              </a:rPr>
              <a:t> Determine the amount of the </a:t>
            </a:r>
            <a:r>
              <a:rPr lang="en-US" sz="2200" b="1" dirty="0">
                <a:latin typeface="Bold sand ms"/>
              </a:rPr>
              <a:t>balloon payment</a:t>
            </a:r>
            <a:r>
              <a:rPr lang="en-US" sz="2200" dirty="0">
                <a:latin typeface="Bold sand ms"/>
              </a:rPr>
              <a:t> due at the end of year 10.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182703.45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807023"/>
                <a:ext cx="185704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961" r="-296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67901" y="4492823"/>
                <a:ext cx="13420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901" y="4492823"/>
                <a:ext cx="1342099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961" r="-6364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11760" y="4492823"/>
                <a:ext cx="22080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182703.45(1.05)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760" y="4492823"/>
                <a:ext cx="220804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26" t="-1961" r="-358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28257" y="4495800"/>
                <a:ext cx="16480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charset="0"/>
                        </a:rPr>
                        <m:t>𝟏𝟗𝟏𝟖𝟑𝟖</m:t>
                      </m:r>
                      <m:r>
                        <a:rPr lang="en-US" sz="2000" b="1" i="1" smtClean="0">
                          <a:latin typeface="Cambria Math" charset="0"/>
                        </a:rPr>
                        <m:t>.</m:t>
                      </m:r>
                      <m:r>
                        <a:rPr lang="en-US" sz="2000" b="1" i="1" smtClean="0">
                          <a:latin typeface="Cambria Math" charset="0"/>
                        </a:rPr>
                        <m:t>𝟔𝟐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257" y="4495800"/>
                <a:ext cx="164808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481" r="-3333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09563" y="4453128"/>
                <a:ext cx="1268744" cy="3749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𝑏𝑒𝑓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563" y="4453128"/>
                <a:ext cx="1268744" cy="374911"/>
              </a:xfrm>
              <a:prstGeom prst="rect">
                <a:avLst/>
              </a:prstGeom>
              <a:blipFill rotWithShape="0">
                <a:blip r:embed="rId8"/>
                <a:stretch>
                  <a:fillRect l="-4306" t="-4918" r="-2871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8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4" y="3364992"/>
                <a:ext cx="124649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4" y="3364992"/>
                <a:ext cx="124649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8" y="3364468"/>
                <a:ext cx="1257139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8" y="3364468"/>
                <a:ext cx="1257139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8" y="3364468"/>
                <a:ext cx="124752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8" y="3364468"/>
                <a:ext cx="124752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50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4" y="3364992"/>
                <a:ext cx="124649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4" y="3364992"/>
                <a:ext cx="124649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8" y="3364468"/>
                <a:ext cx="1257139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8" y="3364468"/>
                <a:ext cx="1257139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8" y="3364468"/>
                <a:ext cx="124752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8" y="3364468"/>
                <a:ext cx="124752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46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61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1439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1439047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271" r="-127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21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10-year loan of 200,000 at an annual effective interest rate of 5% is repaid with annual payments. Each of the first 9 payments equals 120% of the interest due at the time of the payment. Determine the outstanding balance immediately after the 9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payment.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152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192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33" y="3364992"/>
                <a:ext cx="126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27" y="3364468"/>
                <a:ext cx="126187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590800" y="3825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219200" y="3810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=1.2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27" y="3364468"/>
                <a:ext cx="12618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4233672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88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88" y="42349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39" y="4724400"/>
                <a:ext cx="139006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16" y="4724400"/>
                <a:ext cx="59798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40" r="-404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149111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689" r="-820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.2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728" y="2971800"/>
                <a:ext cx="1261872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7841" y="5105400"/>
                <a:ext cx="1439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−0.2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41" y="5105400"/>
                <a:ext cx="1439047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271" r="-127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15865" y="4419600"/>
                <a:ext cx="9131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865" y="4419600"/>
                <a:ext cx="913135" cy="246221"/>
              </a:xfrm>
              <a:prstGeom prst="rect">
                <a:avLst/>
              </a:prstGeom>
              <a:blipFill rotWithShape="0">
                <a:blip r:embed="rId16"/>
                <a:stretch>
                  <a:fillRect l="-5333" r="-1333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017460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42984</TotalTime>
  <Words>4193</Words>
  <Application>Microsoft Macintosh PowerPoint</Application>
  <PresentationFormat>On-screen Show (4:3)</PresentationFormat>
  <Paragraphs>736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Bold sand ms</vt:lpstr>
      <vt:lpstr>Calibri</vt:lpstr>
      <vt:lpstr>Calibri Light</vt:lpstr>
      <vt:lpstr>Cambria Math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2044</cp:revision>
  <dcterms:created xsi:type="dcterms:W3CDTF">2018-09-11T09:20:33Z</dcterms:created>
  <dcterms:modified xsi:type="dcterms:W3CDTF">2020-03-09T15:09:48Z</dcterms:modified>
</cp:coreProperties>
</file>